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87" r:id="rId5"/>
    <p:sldId id="288" r:id="rId6"/>
    <p:sldId id="289" r:id="rId7"/>
    <p:sldId id="290" r:id="rId8"/>
    <p:sldId id="294" r:id="rId9"/>
    <p:sldId id="291" r:id="rId10"/>
    <p:sldId id="292" r:id="rId11"/>
    <p:sldId id="293" r:id="rId12"/>
    <p:sldId id="285" r:id="rId13"/>
    <p:sldId id="286" r:id="rId14"/>
    <p:sldId id="283" r:id="rId15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Inter" panose="02000503000000020004" pitchFamily="2" charset="0"/>
      <p:regular r:id="rId21"/>
      <p:bold r:id="rId22"/>
      <p:italic r:id="rId23"/>
      <p:boldItalic r:id="rId24"/>
    </p:embeddedFont>
    <p:embeddedFont>
      <p:font typeface="Inter Medium" panose="02000503000000020004" pitchFamily="2" charset="0"/>
      <p:regular r:id="rId25"/>
      <p:bold r:id="rId26"/>
      <p:italic r:id="rId27"/>
      <p:boldItalic r:id="rId28"/>
    </p:embeddedFont>
    <p:embeddedFont>
      <p:font typeface="Inter SemiBold" panose="02000503000000020004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210F88-27BB-4D5B-8A9C-3F905AA3E084}">
  <a:tblStyle styleId="{CE210F88-27BB-4D5B-8A9C-3F905AA3E0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5758FB7-9AC5-4552-8A53-C91805E547FA}" styleName="Style à thème 1 - Accentuation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5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7af7a6a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7af7a6a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0B4B6515-6CE4-80B1-3E01-AFC0AA35C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69C6F191-2DC0-CCD5-2EAF-33181B6095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499BD66D-F3C1-FA16-1511-33EF2D5306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41525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BA5854A0-D1C1-3E1E-1DFF-13EE50D328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CDCDE1EC-BAE2-74D6-E754-8EF009A3A6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36ADC148-0920-CB8D-46BD-51E7982BA5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557250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>
          <a:extLst>
            <a:ext uri="{FF2B5EF4-FFF2-40B4-BE49-F238E27FC236}">
              <a16:creationId xmlns:a16="http://schemas.microsoft.com/office/drawing/2014/main" id="{2CE1F6E9-F2E6-B88B-9502-AB04E415A1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bc3b886ea_0_1:notes">
            <a:extLst>
              <a:ext uri="{FF2B5EF4-FFF2-40B4-BE49-F238E27FC236}">
                <a16:creationId xmlns:a16="http://schemas.microsoft.com/office/drawing/2014/main" id="{FC83CD8A-0C2C-E170-F705-68DE17A1AA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bc3b886ea_0_1:notes">
            <a:extLst>
              <a:ext uri="{FF2B5EF4-FFF2-40B4-BE49-F238E27FC236}">
                <a16:creationId xmlns:a16="http://schemas.microsoft.com/office/drawing/2014/main" id="{43A4C603-3587-BDA6-10D1-3E7575F735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 (1 min)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548765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212BD3BD-90CD-7314-90CC-A0C0FA828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746CAD76-D2E2-9E47-0275-159FC6D52A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A5DB85F1-A0BA-3039-F60B-7C67AE763E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473499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7ed9f117a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7ed9f117a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bc3b886e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bc3b886e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 (1 min)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A5774023-65F1-278E-3D61-987581F54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2DD4679B-7E38-CEBC-7D5F-0F728D36F7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E2C3ADCA-C725-5A3C-572D-5143251D5D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42476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D27614CF-0900-725F-8242-93837F3E5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16F02FDE-65C9-17C9-7379-95323B4FDE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376BF0AE-6FB7-8309-C597-8CD5632332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40078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EA4E7D20-125E-200A-3CBF-21804E7AE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36B3DCF5-F454-2A62-9989-078F911E93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536C79E4-F8F7-DCB0-0006-B3C91101D7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54693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E84549A2-F996-F99C-AE22-83CC5C68B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CB3DB9AA-6957-13C8-7A38-68F919D5AE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1436D874-E068-1CA4-F39F-E68839091C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77260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>
          <a:extLst>
            <a:ext uri="{FF2B5EF4-FFF2-40B4-BE49-F238E27FC236}">
              <a16:creationId xmlns:a16="http://schemas.microsoft.com/office/drawing/2014/main" id="{3B2B0C1E-C406-8842-1F63-23FD16849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bc3b886ea_0_1:notes">
            <a:extLst>
              <a:ext uri="{FF2B5EF4-FFF2-40B4-BE49-F238E27FC236}">
                <a16:creationId xmlns:a16="http://schemas.microsoft.com/office/drawing/2014/main" id="{780F80E1-1ADA-23CF-AC7B-453B910D53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bc3b886ea_0_1:notes">
            <a:extLst>
              <a:ext uri="{FF2B5EF4-FFF2-40B4-BE49-F238E27FC236}">
                <a16:creationId xmlns:a16="http://schemas.microsoft.com/office/drawing/2014/main" id="{B01E8750-FBA9-4D17-3F2D-F2B14C5D35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 (1 min)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09400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84E9B01B-1D06-7570-CE27-7100CFAE7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bc3b886ea_0_7:notes">
            <a:extLst>
              <a:ext uri="{FF2B5EF4-FFF2-40B4-BE49-F238E27FC236}">
                <a16:creationId xmlns:a16="http://schemas.microsoft.com/office/drawing/2014/main" id="{37562809-3E11-A6CF-6B95-436BA3D593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bc3b886ea_0_7:notes">
            <a:extLst>
              <a:ext uri="{FF2B5EF4-FFF2-40B4-BE49-F238E27FC236}">
                <a16:creationId xmlns:a16="http://schemas.microsoft.com/office/drawing/2014/main" id="{523D13A5-94BC-9C5C-D353-FA0E07BF95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Amaury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72001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735475" y="1710025"/>
            <a:ext cx="6478200" cy="12011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fr-FR" sz="4000" noProof="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</a:br>
            <a:r>
              <a:rPr lang="fr-FR" sz="4000" noProof="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Bloc 3</a:t>
            </a:r>
            <a:br>
              <a:rPr lang="fr-FR" sz="4000" noProof="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</a:br>
            <a:r>
              <a:rPr lang="fr-FR" sz="4000" noProof="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Machine Learning</a:t>
            </a: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5777" y="2595751"/>
            <a:ext cx="3818450" cy="25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550" y="787375"/>
            <a:ext cx="973275" cy="6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720900" y="2247025"/>
            <a:ext cx="7702200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500" i="1" noProof="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  <a:br>
              <a:rPr lang="fr-FR" sz="2500" i="1" noProof="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fr-FR" sz="2500" i="1" noProof="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 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92702" y="4554375"/>
            <a:ext cx="6522300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 i="1" noProof="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Marine - </a:t>
            </a:r>
            <a:r>
              <a:rPr lang="fr-FR" sz="1000" i="1" noProof="0" dirty="0" err="1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Lorédane</a:t>
            </a:r>
            <a:r>
              <a:rPr lang="fr-FR" sz="1000" i="1" noProof="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 - Martin - Amaury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noProof="0" smtClean="0"/>
              <a:t>1</a:t>
            </a:fld>
            <a:endParaRPr lang="fr-FR" noProof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2E2134F0-787F-609C-BB9F-84E0045D0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726DC507-B1FB-A6B0-D0FD-A4B982D35C9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07E56671-3EC5-DAF2-970D-B23542F0F063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C6E1A0B1-061F-D3F3-7271-94058DD29C84}"/>
              </a:ext>
            </a:extLst>
          </p:cNvPr>
          <p:cNvSpPr txBox="1"/>
          <p:nvPr/>
        </p:nvSpPr>
        <p:spPr>
          <a:xfrm>
            <a:off x="695841" y="1137575"/>
            <a:ext cx="7557000" cy="1308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EDA :</a:t>
            </a:r>
            <a:endParaRPr lang="fr-FR" sz="1700" b="1" u="sng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Remarques sur les données :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Taux de conversion faible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FR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243107B9-42E1-0769-0570-9B7ACE6AB74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10</a:t>
            </a:fld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6BE91D6E-B1B7-F429-A205-41BE97DBB30B}"/>
              </a:ext>
            </a:extLst>
          </p:cNvPr>
          <p:cNvSpPr txBox="1"/>
          <p:nvPr/>
        </p:nvSpPr>
        <p:spPr>
          <a:xfrm>
            <a:off x="695841" y="2836247"/>
            <a:ext cx="7557000" cy="877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Data </a:t>
            </a:r>
            <a:r>
              <a:rPr lang="fr-FR" sz="17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C</a:t>
            </a:r>
            <a:r>
              <a:rPr lang="fr-FR" sz="1700" noProof="0" dirty="0" err="1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leaning</a:t>
            </a: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: </a:t>
            </a:r>
            <a:endParaRPr lang="fr-FR" sz="1700" b="1" u="sng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On supprime les </a:t>
            </a:r>
            <a:r>
              <a:rPr lang="fr-FR" noProof="0" dirty="0" err="1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outliers</a:t>
            </a: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(3 fois l’</a:t>
            </a:r>
            <a:r>
              <a:rPr lang="fr-FR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é</a:t>
            </a:r>
            <a:r>
              <a:rPr lang="fr-FR" noProof="0" dirty="0" err="1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cart</a:t>
            </a: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type)</a:t>
            </a:r>
          </a:p>
        </p:txBody>
      </p:sp>
      <p:sp>
        <p:nvSpPr>
          <p:cNvPr id="3" name="Google Shape;72;p15">
            <a:extLst>
              <a:ext uri="{FF2B5EF4-FFF2-40B4-BE49-F238E27FC236}">
                <a16:creationId xmlns:a16="http://schemas.microsoft.com/office/drawing/2014/main" id="{546BAECF-A58C-955E-73F2-5F54E5EF3AF8}"/>
              </a:ext>
            </a:extLst>
          </p:cNvPr>
          <p:cNvSpPr txBox="1">
            <a:spLocks/>
          </p:cNvSpPr>
          <p:nvPr/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Conversion Rate</a:t>
            </a:r>
            <a:endParaRPr lang="fr-FR"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060504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F9F9BD77-5CF8-F14C-8A5C-E81D60AE5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6FE5D72E-032D-7FF7-CD62-0EEF06D411F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A818DA44-6976-0A43-8F23-E6941690EA01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832A715D-A4DA-E319-B1BD-5E13B6A9470F}"/>
              </a:ext>
            </a:extLst>
          </p:cNvPr>
          <p:cNvSpPr txBox="1"/>
          <p:nvPr/>
        </p:nvSpPr>
        <p:spPr>
          <a:xfrm>
            <a:off x="695841" y="1137575"/>
            <a:ext cx="7557000" cy="1308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EDA :</a:t>
            </a:r>
            <a:endParaRPr lang="fr-FR" sz="1700" b="1" u="sng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Remarques sur les données :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Taux de conversion faible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FR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CC9571D6-AE0A-2256-9459-34656792BB6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11</a:t>
            </a:fld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148426EE-541D-9394-6F24-3540E3659733}"/>
              </a:ext>
            </a:extLst>
          </p:cNvPr>
          <p:cNvSpPr txBox="1"/>
          <p:nvPr/>
        </p:nvSpPr>
        <p:spPr>
          <a:xfrm>
            <a:off x="695841" y="2836247"/>
            <a:ext cx="7557000" cy="877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Data </a:t>
            </a:r>
            <a:r>
              <a:rPr lang="fr-FR" sz="17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C</a:t>
            </a:r>
            <a:r>
              <a:rPr lang="fr-FR" sz="1700" noProof="0" dirty="0" err="1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leaning</a:t>
            </a: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: </a:t>
            </a:r>
            <a:endParaRPr lang="fr-FR" sz="1700" b="1" u="sng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On supprime les </a:t>
            </a:r>
            <a:r>
              <a:rPr lang="fr-FR" noProof="0" dirty="0" err="1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outliers</a:t>
            </a: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(3 fois l’</a:t>
            </a:r>
            <a:r>
              <a:rPr lang="fr-FR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é</a:t>
            </a:r>
            <a:r>
              <a:rPr lang="fr-FR" noProof="0" dirty="0" err="1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cart</a:t>
            </a: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type)</a:t>
            </a:r>
          </a:p>
        </p:txBody>
      </p:sp>
      <p:sp>
        <p:nvSpPr>
          <p:cNvPr id="3" name="Google Shape;72;p15">
            <a:extLst>
              <a:ext uri="{FF2B5EF4-FFF2-40B4-BE49-F238E27FC236}">
                <a16:creationId xmlns:a16="http://schemas.microsoft.com/office/drawing/2014/main" id="{4B9A4FCB-95BD-8FD5-A809-F9832AA92790}"/>
              </a:ext>
            </a:extLst>
          </p:cNvPr>
          <p:cNvSpPr txBox="1">
            <a:spLocks/>
          </p:cNvSpPr>
          <p:nvPr/>
        </p:nvSpPr>
        <p:spPr>
          <a:xfrm>
            <a:off x="1192664" y="4033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Conversion Rate</a:t>
            </a:r>
            <a:endParaRPr lang="fr-FR"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425633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4FF"/>
        </a:solidFill>
        <a:effectLst/>
      </p:bgPr>
    </p:bg>
    <p:spTree>
      <p:nvGrpSpPr>
        <p:cNvPr id="1" name="Shape 63">
          <a:extLst>
            <a:ext uri="{FF2B5EF4-FFF2-40B4-BE49-F238E27FC236}">
              <a16:creationId xmlns:a16="http://schemas.microsoft.com/office/drawing/2014/main" id="{BA39712D-7A43-3977-D25D-1FCE67D15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>
            <a:extLst>
              <a:ext uri="{FF2B5EF4-FFF2-40B4-BE49-F238E27FC236}">
                <a16:creationId xmlns:a16="http://schemas.microsoft.com/office/drawing/2014/main" id="{72DEFB6C-51F6-C891-F3CD-3F2DD7265939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735252" y="1702749"/>
            <a:ext cx="5620120" cy="2175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500" b="1" dirty="0" err="1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Unsupervised</a:t>
            </a:r>
            <a:r>
              <a:rPr lang="fr-FR" sz="4500" b="1" dirty="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 machine Learning</a:t>
            </a:r>
            <a:endParaRPr sz="4500" b="1" dirty="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5" name="Google Shape;65;p14">
            <a:extLst>
              <a:ext uri="{FF2B5EF4-FFF2-40B4-BE49-F238E27FC236}">
                <a16:creationId xmlns:a16="http://schemas.microsoft.com/office/drawing/2014/main" id="{52FDA463-87A9-2ABA-8CA5-BACAE3C7051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>
            <a:extLst>
              <a:ext uri="{FF2B5EF4-FFF2-40B4-BE49-F238E27FC236}">
                <a16:creationId xmlns:a16="http://schemas.microsoft.com/office/drawing/2014/main" id="{96D0B40A-5160-9A33-4F95-B36D01EB842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5050" y="1130711"/>
            <a:ext cx="2114450" cy="28820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>
            <a:extLst>
              <a:ext uri="{FF2B5EF4-FFF2-40B4-BE49-F238E27FC236}">
                <a16:creationId xmlns:a16="http://schemas.microsoft.com/office/drawing/2014/main" id="{94F79E55-9945-60C3-F372-54F4B661A63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49696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8F721AB7-9474-8B8C-0119-D8DA4746A5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10C0115A-7E95-21FA-4B60-39330741080E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Le Problème :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3" name="Google Shape;73;p15">
            <a:extLst>
              <a:ext uri="{FF2B5EF4-FFF2-40B4-BE49-F238E27FC236}">
                <a16:creationId xmlns:a16="http://schemas.microsoft.com/office/drawing/2014/main" id="{0DCD8C81-65D4-6178-4FBA-CBD6963EE36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82450" y="2762700"/>
            <a:ext cx="7557000" cy="15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🎯 </a:t>
            </a:r>
            <a:r>
              <a:rPr lang="fr" sz="1700" b="1" u="sng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Our approach</a:t>
            </a:r>
            <a:endParaRPr sz="1700" b="1" u="sng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u="sng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We use </a:t>
            </a:r>
            <a:r>
              <a:rPr lang="fr" sz="1700" b="1"/>
              <a:t>machine learning</a:t>
            </a:r>
            <a:r>
              <a:rPr lang="fr" sz="1700"/>
              <a:t> to estimate the </a:t>
            </a:r>
            <a:r>
              <a:rPr lang="fr" sz="1700" b="1"/>
              <a:t>fair market value</a:t>
            </a:r>
            <a:r>
              <a:rPr lang="fr" sz="1700"/>
              <a:t> of properties in Paris based on DVF transaction data (2020–2024), and compare it to current prices to flag potential investment opportunities.</a:t>
            </a:r>
            <a:endParaRPr sz="230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2E5A0070-8AD8-9FDB-1635-D68E191D8FC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2DEDB0E0-BB7B-8D3D-7049-F4C864A0FFF9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E319BA9-F730-E4FB-0F40-F10901C16706}"/>
              </a:ext>
            </a:extLst>
          </p:cNvPr>
          <p:cNvSpPr txBox="1"/>
          <p:nvPr/>
        </p:nvSpPr>
        <p:spPr>
          <a:xfrm>
            <a:off x="1182450" y="1172550"/>
            <a:ext cx="75570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🤔 </a:t>
            </a:r>
            <a:r>
              <a:rPr lang="en-US" sz="1700" b="1" u="sng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The problem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700" b="1" u="sng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chemeClr val="dk1"/>
                </a:solidFill>
              </a:rPr>
              <a:t>Real estate investors in Paris face a major challenge: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dk1"/>
                </a:solidFill>
              </a:rPr>
              <a:t>they lack </a:t>
            </a:r>
            <a:r>
              <a:rPr lang="en-US" sz="1700" b="1" dirty="0">
                <a:solidFill>
                  <a:schemeClr val="dk1"/>
                </a:solidFill>
              </a:rPr>
              <a:t>automated and reliable tools</a:t>
            </a:r>
            <a:r>
              <a:rPr lang="en-US" sz="1700" dirty="0">
                <a:solidFill>
                  <a:schemeClr val="dk1"/>
                </a:solidFill>
              </a:rPr>
              <a:t> to identify properties that are </a:t>
            </a:r>
            <a:r>
              <a:rPr lang="en-US" sz="1700" b="1" dirty="0">
                <a:solidFill>
                  <a:schemeClr val="dk1"/>
                </a:solidFill>
              </a:rPr>
              <a:t>undervalued relative to market trends</a:t>
            </a:r>
            <a:r>
              <a:rPr lang="en-US" sz="1700" dirty="0">
                <a:solidFill>
                  <a:schemeClr val="dk1"/>
                </a:solidFill>
              </a:rPr>
              <a:t>.</a:t>
            </a:r>
            <a:endParaRPr lang="en-US" sz="2300" dirty="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65BA0963-9158-2EB7-CA04-2CF7328F1D4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693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0"/>
          <p:cNvSpPr txBox="1">
            <a:spLocks noGrp="1"/>
          </p:cNvSpPr>
          <p:nvPr>
            <p:ph type="ctrTitle" idx="4294967295"/>
          </p:nvPr>
        </p:nvSpPr>
        <p:spPr>
          <a:xfrm>
            <a:off x="1235600" y="1742168"/>
            <a:ext cx="5315100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5600" b="1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Thanks! </a:t>
            </a:r>
            <a:endParaRPr sz="5600" b="1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08" name="Google Shape;30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14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F4FF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ctrTitle" idx="4294967295"/>
          </p:nvPr>
        </p:nvSpPr>
        <p:spPr>
          <a:xfrm>
            <a:off x="735252" y="1702749"/>
            <a:ext cx="5620120" cy="2175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500" b="1" dirty="0" err="1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Supervised</a:t>
            </a:r>
            <a:r>
              <a:rPr lang="fr-FR" sz="4500" b="1" dirty="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 machine Learning</a:t>
            </a:r>
            <a:endParaRPr sz="4500" b="1" dirty="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5050" y="1130711"/>
            <a:ext cx="2114450" cy="28820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Wall Mart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ctrTitle" idx="4294967295"/>
          </p:nvPr>
        </p:nvSpPr>
        <p:spPr>
          <a:xfrm>
            <a:off x="806164" y="2537499"/>
            <a:ext cx="7399467" cy="15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Approche : </a:t>
            </a:r>
            <a:br>
              <a:rPr lang="fr-FR" sz="18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br>
              <a:rPr lang="fr-FR" sz="18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- Exploration et transformation des données</a:t>
            </a:r>
            <a:b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</a:br>
            <a: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- Approche prédictive en utilisant un algorithme simple de Machine Learning</a:t>
            </a:r>
            <a:b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</a:br>
            <a: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- Prévention de l’</a:t>
            </a:r>
            <a:r>
              <a:rPr lang="fr-FR" sz="1400" dirty="0" err="1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overfitting</a:t>
            </a:r>
            <a: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 et amélioration des </a:t>
            </a:r>
            <a:r>
              <a:rPr lang="fr-FR" sz="1400" dirty="0" err="1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predictions</a:t>
            </a:r>
            <a:endParaRPr sz="1800" dirty="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6" name="Google Shape;76;p15"/>
          <p:cNvSpPr txBox="1"/>
          <p:nvPr/>
        </p:nvSpPr>
        <p:spPr>
          <a:xfrm>
            <a:off x="751825" y="1294381"/>
            <a:ext cx="7557000" cy="846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Problématique :</a:t>
            </a:r>
            <a:endParaRPr lang="fr-FR" sz="1700" b="1" u="sng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Prédire le chiffre d'affaires de la semaine en fonction des </a:t>
            </a:r>
            <a:r>
              <a:rPr lang="fr-FR" sz="1200" noProof="0" dirty="0" err="1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features</a:t>
            </a:r>
            <a:endParaRPr lang="fr-FR" sz="1200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" name="Google Shape;7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70C2D34D-F374-5DDE-2D40-B0C7215AC9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8D03BCE8-24D2-23B2-178C-BA8C2C923CF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Wall Mart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B4A40683-EECA-EE9F-5296-70B8D818678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2FA83A7F-7506-1DAE-EB73-909C873F1FA0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D85063E-DA7D-6226-A881-982B2C3B9116}"/>
              </a:ext>
            </a:extLst>
          </p:cNvPr>
          <p:cNvSpPr txBox="1"/>
          <p:nvPr/>
        </p:nvSpPr>
        <p:spPr>
          <a:xfrm>
            <a:off x="695841" y="1137575"/>
            <a:ext cx="7557000" cy="1308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EDA :</a:t>
            </a:r>
            <a:endParaRPr lang="fr-FR" sz="1700" b="1" u="sng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Remarques sur les données :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Jeu de données peu volumineux (150 lignes).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Présence d’une série temporelle.</a:t>
            </a:r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C3CCD4B7-1C3E-7903-614B-437C2A34E27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4</a:t>
            </a:fld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1FBC030B-C2BA-91BA-D3F8-6D2E6F070033}"/>
              </a:ext>
            </a:extLst>
          </p:cNvPr>
          <p:cNvSpPr txBox="1"/>
          <p:nvPr/>
        </p:nvSpPr>
        <p:spPr>
          <a:xfrm>
            <a:off x="695841" y="2620804"/>
            <a:ext cx="7557000" cy="1308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Data </a:t>
            </a:r>
            <a:r>
              <a:rPr lang="fr-FR" sz="17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C</a:t>
            </a:r>
            <a:r>
              <a:rPr lang="fr-FR" sz="1700" noProof="0" dirty="0" err="1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leaning</a:t>
            </a: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: </a:t>
            </a:r>
            <a:endParaRPr lang="fr-FR" sz="1700" b="1" u="sng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Transfo</a:t>
            </a:r>
            <a:r>
              <a:rPr lang="fr-FR" dirty="0" err="1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rmation</a:t>
            </a:r>
            <a:r>
              <a:rPr lang="fr-FR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des données temporelles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On drop les lignes ou il manque des informations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On supprime également les </a:t>
            </a:r>
            <a:r>
              <a:rPr lang="fr-FR" noProof="0" dirty="0" err="1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outliers</a:t>
            </a: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(3 fois l’</a:t>
            </a:r>
            <a:r>
              <a:rPr lang="fr-FR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é</a:t>
            </a:r>
            <a:r>
              <a:rPr lang="fr-FR" noProof="0" dirty="0" err="1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cart</a:t>
            </a:r>
            <a:r>
              <a:rPr lang="fr-FR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type)</a:t>
            </a:r>
          </a:p>
        </p:txBody>
      </p:sp>
    </p:spTree>
    <p:extLst>
      <p:ext uri="{BB962C8B-B14F-4D97-AF65-F5344CB8AC3E}">
        <p14:creationId xmlns:p14="http://schemas.microsoft.com/office/powerpoint/2010/main" val="1549657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4A2997FB-0B7A-7982-185E-CFD289DEF9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D7BC9CC0-D914-04FD-F80D-D8A788CC7DA5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Wall Mart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B6EF38E9-6B1F-50AB-D504-4CF8C9FE6FE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AEBE5A7D-6506-0338-9290-7ACAFD4DD6DB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EF7CFBE0-0620-2137-4344-42C520C6CF3F}"/>
              </a:ext>
            </a:extLst>
          </p:cNvPr>
          <p:cNvSpPr txBox="1"/>
          <p:nvPr/>
        </p:nvSpPr>
        <p:spPr>
          <a:xfrm>
            <a:off x="557748" y="805865"/>
            <a:ext cx="7557000" cy="1277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EDA :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fr-FR" sz="1200" noProof="0" dirty="0" err="1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Correlation</a:t>
            </a:r>
            <a:r>
              <a:rPr lang="fr-FR" sz="1200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 négative 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 err="1"/>
              <a:t>Weekly_Sales</a:t>
            </a:r>
            <a:r>
              <a:rPr lang="fr-FR" dirty="0"/>
              <a:t> et CPI (plus inflation plus les ventes diminuent)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 err="1"/>
              <a:t>Weekly_Sales</a:t>
            </a:r>
            <a:r>
              <a:rPr lang="fr-FR" dirty="0"/>
              <a:t>  et </a:t>
            </a:r>
            <a:r>
              <a:rPr lang="fr-FR" dirty="0" err="1"/>
              <a:t>Temperature</a:t>
            </a:r>
            <a:r>
              <a:rPr lang="fr-FR" dirty="0"/>
              <a:t> (saisonnalité des produits ?)</a:t>
            </a:r>
            <a:endParaRPr lang="fr-FR" sz="1200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0593C0E5-BBF9-20DB-224C-A056B59432C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5</a:t>
            </a:fld>
            <a:endParaRPr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36C6E2B-ACCF-247E-2149-6A41F881F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066" y="1791179"/>
            <a:ext cx="7791868" cy="302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58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7C6D20CB-52A5-E08B-3632-887601A59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34D950AA-E218-E4C7-5C33-3C2B5B6CAB79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Wall Mart – Linear Regression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721323C2-9C5E-C142-47D0-77B26EA4925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0C2ABD24-BDCE-B3B4-EB75-9A0E1DF4D490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69DA6802-7E26-14D5-1D06-F7333773FB7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6</a:t>
            </a:fld>
            <a:endParaRPr/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4AE201E8-22E2-B6C2-96E8-C0AAFB048A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449769"/>
              </p:ext>
            </p:extLst>
          </p:nvPr>
        </p:nvGraphicFramePr>
        <p:xfrm>
          <a:off x="1009976" y="3010622"/>
          <a:ext cx="4666769" cy="153924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631044">
                  <a:extLst>
                    <a:ext uri="{9D8B030D-6E8A-4147-A177-3AD203B41FA5}">
                      <a16:colId xmlns:a16="http://schemas.microsoft.com/office/drawing/2014/main" val="1628731362"/>
                    </a:ext>
                  </a:extLst>
                </a:gridCol>
                <a:gridCol w="1622196">
                  <a:extLst>
                    <a:ext uri="{9D8B030D-6E8A-4147-A177-3AD203B41FA5}">
                      <a16:colId xmlns:a16="http://schemas.microsoft.com/office/drawing/2014/main" val="1629526125"/>
                    </a:ext>
                  </a:extLst>
                </a:gridCol>
                <a:gridCol w="687769">
                  <a:extLst>
                    <a:ext uri="{9D8B030D-6E8A-4147-A177-3AD203B41FA5}">
                      <a16:colId xmlns:a16="http://schemas.microsoft.com/office/drawing/2014/main" val="1488905471"/>
                    </a:ext>
                  </a:extLst>
                </a:gridCol>
                <a:gridCol w="1725760">
                  <a:extLst>
                    <a:ext uri="{9D8B030D-6E8A-4147-A177-3AD203B41FA5}">
                      <a16:colId xmlns:a16="http://schemas.microsoft.com/office/drawing/2014/main" val="106260226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fr-FR" dirty="0"/>
                        <a:t>TRAIN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fr-FR" dirty="0"/>
                        <a:t>TEST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702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dirty="0"/>
                        <a:t>R2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10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0.974343120872023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100" dirty="0"/>
                        <a:t>R2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0.9299979167276391</a:t>
                      </a:r>
                    </a:p>
                    <a:p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689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10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82028.75352562284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100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10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112120.45415483972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52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10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110882.71253963215</a:t>
                      </a:r>
                      <a:endParaRPr lang="fr-FR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100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10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154157.35414212153</a:t>
                      </a:r>
                      <a:endParaRPr lang="fr-FR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016517"/>
                  </a:ext>
                </a:extLst>
              </a:tr>
            </a:tbl>
          </a:graphicData>
        </a:graphic>
      </p:graphicFrame>
      <p:sp>
        <p:nvSpPr>
          <p:cNvPr id="8" name="Google Shape;76;p15">
            <a:extLst>
              <a:ext uri="{FF2B5EF4-FFF2-40B4-BE49-F238E27FC236}">
                <a16:creationId xmlns:a16="http://schemas.microsoft.com/office/drawing/2014/main" id="{555C16D5-A61E-1B76-7616-128010B6DDF2}"/>
              </a:ext>
            </a:extLst>
          </p:cNvPr>
          <p:cNvSpPr txBox="1"/>
          <p:nvPr/>
        </p:nvSpPr>
        <p:spPr>
          <a:xfrm>
            <a:off x="557748" y="2348627"/>
            <a:ext cx="7557000" cy="446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Résultats :</a:t>
            </a:r>
            <a:endParaRPr lang="fr-FR" sz="1700" noProof="0" dirty="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" name="Google Shape;76;p15">
            <a:extLst>
              <a:ext uri="{FF2B5EF4-FFF2-40B4-BE49-F238E27FC236}">
                <a16:creationId xmlns:a16="http://schemas.microsoft.com/office/drawing/2014/main" id="{C4F30186-497C-3D6E-18F2-21DF71E942BC}"/>
              </a:ext>
            </a:extLst>
          </p:cNvPr>
          <p:cNvSpPr txBox="1"/>
          <p:nvPr/>
        </p:nvSpPr>
        <p:spPr>
          <a:xfrm>
            <a:off x="586984" y="1230098"/>
            <a:ext cx="7557000" cy="446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Target :  Weekly Sales</a:t>
            </a:r>
            <a:endParaRPr lang="fr-FR" sz="1700" noProof="0" dirty="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26708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40928959-110E-C56C-5589-A2B8CEEF7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4E98D26A-EDA2-75F4-E71D-EFA8B3CDA455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Wall Mart – LASSO et RIDGE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3E4A4521-3587-063F-946C-9B4ABA664B5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144C0DF1-1AD2-8385-2A3E-72F085E795E2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C5FC3B92-5803-E4EB-08C1-2FEA2E91A65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7</a:t>
            </a:fld>
            <a:endParaRPr/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5762F296-AC6C-CB99-D778-4C5EC2CDA2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8484227"/>
              </p:ext>
            </p:extLst>
          </p:nvPr>
        </p:nvGraphicFramePr>
        <p:xfrm>
          <a:off x="458948" y="2319601"/>
          <a:ext cx="4424202" cy="161036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598245">
                  <a:extLst>
                    <a:ext uri="{9D8B030D-6E8A-4147-A177-3AD203B41FA5}">
                      <a16:colId xmlns:a16="http://schemas.microsoft.com/office/drawing/2014/main" val="1628731362"/>
                    </a:ext>
                  </a:extLst>
                </a:gridCol>
                <a:gridCol w="1549482">
                  <a:extLst>
                    <a:ext uri="{9D8B030D-6E8A-4147-A177-3AD203B41FA5}">
                      <a16:colId xmlns:a16="http://schemas.microsoft.com/office/drawing/2014/main" val="1629526125"/>
                    </a:ext>
                  </a:extLst>
                </a:gridCol>
                <a:gridCol w="640417">
                  <a:extLst>
                    <a:ext uri="{9D8B030D-6E8A-4147-A177-3AD203B41FA5}">
                      <a16:colId xmlns:a16="http://schemas.microsoft.com/office/drawing/2014/main" val="1488905471"/>
                    </a:ext>
                  </a:extLst>
                </a:gridCol>
                <a:gridCol w="1636058">
                  <a:extLst>
                    <a:ext uri="{9D8B030D-6E8A-4147-A177-3AD203B41FA5}">
                      <a16:colId xmlns:a16="http://schemas.microsoft.com/office/drawing/2014/main" val="106260226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fr-FR" sz="1200" dirty="0"/>
                        <a:t>RIDGE (test) </a:t>
                      </a:r>
                      <a:br>
                        <a:rPr lang="fr-FR" sz="1200" dirty="0"/>
                      </a:br>
                      <a:r>
                        <a:rPr lang="fr-FR" sz="1200" dirty="0" err="1"/>
                        <a:t>best_alpha</a:t>
                      </a:r>
                      <a:r>
                        <a:rPr lang="fr-FR" sz="1200" dirty="0"/>
                        <a:t> = 0,1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fr-FR" sz="1200" dirty="0"/>
                        <a:t>LASSO (test) </a:t>
                      </a:r>
                      <a:br>
                        <a:rPr lang="fr-FR" sz="1200" dirty="0"/>
                      </a:br>
                      <a:r>
                        <a:rPr lang="fr-FR" sz="1200" dirty="0" err="1"/>
                        <a:t>best_alpha</a:t>
                      </a:r>
                      <a:r>
                        <a:rPr lang="fr-FR" sz="1200" dirty="0"/>
                        <a:t> = 10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702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050" dirty="0"/>
                        <a:t>R2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5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0.9173209726309924</a:t>
                      </a:r>
                      <a:endParaRPr lang="fr-FR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50" dirty="0"/>
                        <a:t>R2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sz="105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0.9299506643871901</a:t>
                      </a:r>
                    </a:p>
                    <a:p>
                      <a:endParaRPr lang="fr-FR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0689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050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5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116518.66699853884</a:t>
                      </a:r>
                      <a:endParaRPr lang="fr-FR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50" dirty="0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5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112113.01323773277</a:t>
                      </a:r>
                      <a:endParaRPr lang="fr-FR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52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050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5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167535.34518718813</a:t>
                      </a:r>
                      <a:endParaRPr lang="fr-FR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50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050" b="0" i="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Consolas" panose="020B0609020204030204" pitchFamily="49" charset="0"/>
                        </a:rPr>
                        <a:t>154209.37450069987</a:t>
                      </a:r>
                      <a:endParaRPr lang="fr-FR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016517"/>
                  </a:ext>
                </a:extLst>
              </a:tr>
            </a:tbl>
          </a:graphicData>
        </a:graphic>
      </p:graphicFrame>
      <p:sp>
        <p:nvSpPr>
          <p:cNvPr id="10" name="Google Shape;76;p15">
            <a:extLst>
              <a:ext uri="{FF2B5EF4-FFF2-40B4-BE49-F238E27FC236}">
                <a16:creationId xmlns:a16="http://schemas.microsoft.com/office/drawing/2014/main" id="{C60DE512-1F3C-117F-EFB5-5B752D5BED57}"/>
              </a:ext>
            </a:extLst>
          </p:cNvPr>
          <p:cNvSpPr txBox="1"/>
          <p:nvPr/>
        </p:nvSpPr>
        <p:spPr>
          <a:xfrm>
            <a:off x="560859" y="1297999"/>
            <a:ext cx="3895441" cy="446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Résultats :</a:t>
            </a:r>
            <a:endParaRPr lang="fr-FR" sz="1700" noProof="0" dirty="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7" name="Google Shape;76;p15">
            <a:extLst>
              <a:ext uri="{FF2B5EF4-FFF2-40B4-BE49-F238E27FC236}">
                <a16:creationId xmlns:a16="http://schemas.microsoft.com/office/drawing/2014/main" id="{DEE055A3-213A-D72E-7B5B-DCF37FDB9B5B}"/>
              </a:ext>
            </a:extLst>
          </p:cNvPr>
          <p:cNvSpPr txBox="1"/>
          <p:nvPr/>
        </p:nvSpPr>
        <p:spPr>
          <a:xfrm>
            <a:off x="5125717" y="1169218"/>
            <a:ext cx="3895441" cy="446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dirty="0" err="1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Features</a:t>
            </a:r>
            <a:r>
              <a:rPr lang="fr-FR" sz="17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 importance : </a:t>
            </a:r>
            <a:endParaRPr lang="fr-FR" sz="1700" noProof="0" dirty="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993B460C-BA5D-6B58-01A1-2BC058752B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0581067"/>
              </p:ext>
            </p:extLst>
          </p:nvPr>
        </p:nvGraphicFramePr>
        <p:xfrm>
          <a:off x="5226050" y="1736247"/>
          <a:ext cx="3134178" cy="259588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566424">
                  <a:extLst>
                    <a:ext uri="{9D8B030D-6E8A-4147-A177-3AD203B41FA5}">
                      <a16:colId xmlns:a16="http://schemas.microsoft.com/office/drawing/2014/main" val="2629343439"/>
                    </a:ext>
                  </a:extLst>
                </a:gridCol>
                <a:gridCol w="1567754">
                  <a:extLst>
                    <a:ext uri="{9D8B030D-6E8A-4147-A177-3AD203B41FA5}">
                      <a16:colId xmlns:a16="http://schemas.microsoft.com/office/drawing/2014/main" val="15406704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 err="1"/>
                        <a:t>Features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Coef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055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Holiday_Flag_1.0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5.779893e+04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9499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Store_6.0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4.462560e+04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628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 err="1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day</a:t>
                      </a:r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4.374621e+04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013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 err="1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Temperature</a:t>
                      </a:r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3.250041e+04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286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 err="1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Fuel_Price</a:t>
                      </a:r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3.006149e+04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415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CPI 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400" b="0" u="none" strike="noStrike" cap="none" dirty="0">
                          <a:solidFill>
                            <a:srgbClr val="000000"/>
                          </a:solidFill>
                          <a:effectLst/>
                          <a:sym typeface="Arial"/>
                        </a:rPr>
                        <a:t>2.790357e+04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4407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2206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>
          <a:extLst>
            <a:ext uri="{FF2B5EF4-FFF2-40B4-BE49-F238E27FC236}">
              <a16:creationId xmlns:a16="http://schemas.microsoft.com/office/drawing/2014/main" id="{747154A7-3F9C-2218-031E-D0C2D65E45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>
            <a:extLst>
              <a:ext uri="{FF2B5EF4-FFF2-40B4-BE49-F238E27FC236}">
                <a16:creationId xmlns:a16="http://schemas.microsoft.com/office/drawing/2014/main" id="{705B1272-8432-01C2-1699-74198B18884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>
            <a:extLst>
              <a:ext uri="{FF2B5EF4-FFF2-40B4-BE49-F238E27FC236}">
                <a16:creationId xmlns:a16="http://schemas.microsoft.com/office/drawing/2014/main" id="{101A2727-6E22-B62B-3DC9-367EA20E760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5050" y="1130711"/>
            <a:ext cx="2114450" cy="28820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>
            <a:extLst>
              <a:ext uri="{FF2B5EF4-FFF2-40B4-BE49-F238E27FC236}">
                <a16:creationId xmlns:a16="http://schemas.microsoft.com/office/drawing/2014/main" id="{AC389371-2785-D8D6-8142-96D9A83DAA3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8</a:t>
            </a:fld>
            <a:endParaRPr/>
          </a:p>
        </p:txBody>
      </p:sp>
      <p:sp>
        <p:nvSpPr>
          <p:cNvPr id="2" name="Google Shape;72;p15">
            <a:extLst>
              <a:ext uri="{FF2B5EF4-FFF2-40B4-BE49-F238E27FC236}">
                <a16:creationId xmlns:a16="http://schemas.microsoft.com/office/drawing/2014/main" id="{BCF5AE50-88E5-F31D-B04B-0C6DE749335A}"/>
              </a:ext>
            </a:extLst>
          </p:cNvPr>
          <p:cNvSpPr txBox="1">
            <a:spLocks/>
          </p:cNvSpPr>
          <p:nvPr/>
        </p:nvSpPr>
        <p:spPr>
          <a:xfrm>
            <a:off x="922789" y="1771734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3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Conversion Rate</a:t>
            </a:r>
          </a:p>
        </p:txBody>
      </p:sp>
    </p:spTree>
    <p:extLst>
      <p:ext uri="{BB962C8B-B14F-4D97-AF65-F5344CB8AC3E}">
        <p14:creationId xmlns:p14="http://schemas.microsoft.com/office/powerpoint/2010/main" val="16277383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3515A101-E920-5163-3607-FA1DB1438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F6D650E3-2B34-5275-6C79-A007584C8E2D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Conversion Rate</a:t>
            </a:r>
            <a:endParaRPr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3" name="Google Shape;73;p15">
            <a:extLst>
              <a:ext uri="{FF2B5EF4-FFF2-40B4-BE49-F238E27FC236}">
                <a16:creationId xmlns:a16="http://schemas.microsoft.com/office/drawing/2014/main" id="{1F618C47-82EC-CED3-FE50-84B5BAA940FB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806164" y="2537499"/>
            <a:ext cx="7399467" cy="15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Approche : </a:t>
            </a:r>
            <a:br>
              <a:rPr lang="fr-FR" sz="18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br>
              <a:rPr lang="fr-FR" sz="180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</a:br>
            <a: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- Exploration et transformation des données</a:t>
            </a:r>
            <a:b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</a:br>
            <a: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- Approche prédictive en utilisant un algorithme simple de Machine Learning</a:t>
            </a:r>
            <a:b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</a:br>
            <a: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- Prévention de l’</a:t>
            </a:r>
            <a:r>
              <a:rPr lang="fr-FR" sz="1400" dirty="0" err="1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overfitting</a:t>
            </a:r>
            <a:r>
              <a:rPr lang="fr-FR" sz="1400" dirty="0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 et amélioration des </a:t>
            </a:r>
            <a:r>
              <a:rPr lang="fr-FR" sz="1400" dirty="0" err="1">
                <a:solidFill>
                  <a:srgbClr val="4B5258"/>
                </a:solidFill>
                <a:latin typeface="Inter" panose="02000503000000020004" pitchFamily="2" charset="0"/>
                <a:ea typeface="Inter" panose="02000503000000020004" pitchFamily="2" charset="0"/>
                <a:cs typeface="Inter Medium"/>
                <a:sym typeface="Inter Medium"/>
              </a:rPr>
              <a:t>predictions</a:t>
            </a:r>
            <a:endParaRPr sz="1800" dirty="0">
              <a:solidFill>
                <a:srgbClr val="4B5258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EDFD2F03-D5C7-021F-8BA6-6D5091C0373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>
            <a:extLst>
              <a:ext uri="{FF2B5EF4-FFF2-40B4-BE49-F238E27FC236}">
                <a16:creationId xmlns:a16="http://schemas.microsoft.com/office/drawing/2014/main" id="{A5ECBE27-F66E-4F62-3934-AA3874743745}"/>
              </a:ext>
            </a:extLst>
          </p:cNvPr>
          <p:cNvSpPr/>
          <p:nvPr/>
        </p:nvSpPr>
        <p:spPr>
          <a:xfrm>
            <a:off x="0" y="4784000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1C06FCF3-A81C-EA1F-30BC-EFB6F58A8F49}"/>
              </a:ext>
            </a:extLst>
          </p:cNvPr>
          <p:cNvSpPr txBox="1"/>
          <p:nvPr/>
        </p:nvSpPr>
        <p:spPr>
          <a:xfrm>
            <a:off x="751825" y="1294381"/>
            <a:ext cx="7557000" cy="846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 noProof="0" dirty="0">
                <a:solidFill>
                  <a:srgbClr val="4B5258"/>
                </a:solidFill>
                <a:latin typeface="Inter Medium"/>
                <a:ea typeface="Inter Medium"/>
                <a:cs typeface="Inter Medium"/>
                <a:sym typeface="Inter Medium"/>
              </a:rPr>
              <a:t>Problématique :</a:t>
            </a:r>
            <a:endParaRPr lang="fr-FR" sz="1700" b="1" u="sng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noProof="0" dirty="0">
              <a:solidFill>
                <a:srgbClr val="4B5258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noProof="0" dirty="0">
                <a:solidFill>
                  <a:srgbClr val="4B5258"/>
                </a:solidFill>
                <a:latin typeface="Inter"/>
                <a:ea typeface="Inter"/>
                <a:cs typeface="Inter"/>
                <a:sym typeface="Inter"/>
              </a:rPr>
              <a:t>Prédire si un utilisateur va s’abonner ou non</a:t>
            </a:r>
          </a:p>
        </p:txBody>
      </p:sp>
      <p:sp>
        <p:nvSpPr>
          <p:cNvPr id="77" name="Google Shape;77;p15">
            <a:extLst>
              <a:ext uri="{FF2B5EF4-FFF2-40B4-BE49-F238E27FC236}">
                <a16:creationId xmlns:a16="http://schemas.microsoft.com/office/drawing/2014/main" id="{6D3714BA-2D27-95A5-C535-5F1879603E3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84766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458</Words>
  <Application>Microsoft Office PowerPoint</Application>
  <PresentationFormat>Affichage à l'écran (16:9)</PresentationFormat>
  <Paragraphs>132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Inter Medium</vt:lpstr>
      <vt:lpstr>Inter</vt:lpstr>
      <vt:lpstr>Inter SemiBold</vt:lpstr>
      <vt:lpstr>Consolas</vt:lpstr>
      <vt:lpstr>Arial</vt:lpstr>
      <vt:lpstr>Simple Light</vt:lpstr>
      <vt:lpstr> Bloc 3 Machine Learning</vt:lpstr>
      <vt:lpstr>Supervised machine Learning </vt:lpstr>
      <vt:lpstr>Wall Mart</vt:lpstr>
      <vt:lpstr>Wall Mart</vt:lpstr>
      <vt:lpstr>Wall Mart</vt:lpstr>
      <vt:lpstr>Wall Mart – Linear Regression</vt:lpstr>
      <vt:lpstr>Wall Mart – LASSO et RIDGE</vt:lpstr>
      <vt:lpstr>Présentation PowerPoint</vt:lpstr>
      <vt:lpstr>Conversion Rate</vt:lpstr>
      <vt:lpstr>Présentation PowerPoint</vt:lpstr>
      <vt:lpstr>Présentation PowerPoint</vt:lpstr>
      <vt:lpstr>Unsupervised machine Learning </vt:lpstr>
      <vt:lpstr>Le Problème :</vt:lpstr>
      <vt:lpstr>Thanks!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Martin BONNARD</dc:creator>
  <cp:lastModifiedBy>Martin BONNARD</cp:lastModifiedBy>
  <cp:revision>9</cp:revision>
  <dcterms:modified xsi:type="dcterms:W3CDTF">2025-11-14T19:57:29Z</dcterms:modified>
</cp:coreProperties>
</file>